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3" r:id="rId2"/>
  </p:sldMasterIdLst>
  <p:notesMasterIdLst>
    <p:notesMasterId r:id="rId21"/>
  </p:notesMasterIdLst>
  <p:sldIdLst>
    <p:sldId id="348" r:id="rId3"/>
    <p:sldId id="351" r:id="rId4"/>
    <p:sldId id="362" r:id="rId5"/>
    <p:sldId id="350" r:id="rId6"/>
    <p:sldId id="361" r:id="rId7"/>
    <p:sldId id="352" r:id="rId8"/>
    <p:sldId id="360" r:id="rId9"/>
    <p:sldId id="363" r:id="rId10"/>
    <p:sldId id="364" r:id="rId11"/>
    <p:sldId id="365" r:id="rId12"/>
    <p:sldId id="366" r:id="rId13"/>
    <p:sldId id="353" r:id="rId14"/>
    <p:sldId id="354" r:id="rId15"/>
    <p:sldId id="355" r:id="rId16"/>
    <p:sldId id="356" r:id="rId17"/>
    <p:sldId id="359" r:id="rId18"/>
    <p:sldId id="357" r:id="rId19"/>
    <p:sldId id="367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689"/>
    <a:srgbClr val="DA3C49"/>
    <a:srgbClr val="258A8F"/>
    <a:srgbClr val="67B1AA"/>
    <a:srgbClr val="79BAB4"/>
    <a:srgbClr val="66B5C9"/>
    <a:srgbClr val="EDB159"/>
    <a:srgbClr val="235787"/>
    <a:srgbClr val="26A9E0"/>
    <a:srgbClr val="2A9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0" autoAdjust="0"/>
    <p:restoredTop sz="69686" autoAdjust="0"/>
  </p:normalViewPr>
  <p:slideViewPr>
    <p:cSldViewPr snapToGrid="0">
      <p:cViewPr varScale="1">
        <p:scale>
          <a:sx n="47" d="100"/>
          <a:sy n="47" d="100"/>
        </p:scale>
        <p:origin x="1392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2018/12/25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802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输入的是模糊图像，</a:t>
            </a:r>
            <a:endParaRPr lang="en-US" altLang="zh-CN" dirty="0"/>
          </a:p>
          <a:p>
            <a:r>
              <a:rPr lang="en-US" altLang="zh-CN" dirty="0"/>
              <a:t>Encoder block</a:t>
            </a:r>
            <a:r>
              <a:rPr lang="zh-CN" altLang="en-US" dirty="0"/>
              <a:t>是一个卷积层后面跟一个</a:t>
            </a:r>
            <a:r>
              <a:rPr lang="en-US" altLang="zh-CN" dirty="0" err="1"/>
              <a:t>resnet</a:t>
            </a:r>
            <a:r>
              <a:rPr lang="en-US" altLang="zh-CN" dirty="0"/>
              <a:t> block</a:t>
            </a:r>
          </a:p>
          <a:p>
            <a:r>
              <a:rPr lang="en-US" altLang="zh-CN" dirty="0"/>
              <a:t>Decoder block</a:t>
            </a:r>
            <a:r>
              <a:rPr lang="zh-CN" altLang="en-US" dirty="0"/>
              <a:t>则是</a:t>
            </a:r>
            <a:r>
              <a:rPr lang="en-US" altLang="zh-CN" dirty="0" err="1"/>
              <a:t>resnet</a:t>
            </a:r>
            <a:r>
              <a:rPr lang="en-US" altLang="zh-CN" dirty="0"/>
              <a:t> block</a:t>
            </a:r>
            <a:r>
              <a:rPr lang="zh-CN" altLang="en-US" dirty="0"/>
              <a:t>后加一个反卷积层，反卷积层的作用就是使得特征图空间增大一倍，通道减少一半</a:t>
            </a:r>
            <a:endParaRPr lang="en-US" altLang="zh-CN" dirty="0"/>
          </a:p>
          <a:p>
            <a:r>
              <a:rPr lang="zh-CN" altLang="en-US" dirty="0"/>
              <a:t>至于为什么使用</a:t>
            </a:r>
            <a:r>
              <a:rPr lang="en-US" altLang="zh-CN" dirty="0" err="1"/>
              <a:t>resnet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，是因为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直接使用简单的编解码器有以下缺点：层数少导致感受野小，若层数过多又会导致特征图尺寸过小而不能充分保留空间信息，且层数过多还会增加参数，使网络难以收敛。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而在这个部分有一个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skip connection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，与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的结构类似，有利于梯度传播与加速收敛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8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每一个的输入是一个模糊图像，和之前输出的图像。中间的那一部分就是</a:t>
            </a:r>
            <a:r>
              <a:rPr lang="en-US" altLang="zh-CN" dirty="0"/>
              <a:t>recurrent</a:t>
            </a:r>
            <a:r>
              <a:rPr lang="zh-CN" altLang="en-US" dirty="0"/>
              <a:t>的部分，提供了之前的特征信息，</a:t>
            </a:r>
            <a:endParaRPr lang="en-US" altLang="zh-CN" dirty="0"/>
          </a:p>
          <a:p>
            <a:r>
              <a:rPr lang="en-US" altLang="zh-CN" dirty="0"/>
              <a:t>I </a:t>
            </a:r>
            <a:r>
              <a:rPr lang="zh-CN" altLang="en-US" dirty="0"/>
              <a:t>就是输出的图像， </a:t>
            </a:r>
            <a:r>
              <a:rPr lang="en-US" altLang="zh-CN" dirty="0"/>
              <a:t>h</a:t>
            </a:r>
            <a:r>
              <a:rPr lang="zh-CN" altLang="en-US" dirty="0"/>
              <a:t>就是中间</a:t>
            </a:r>
            <a:r>
              <a:rPr lang="en-US" altLang="zh-CN" dirty="0" err="1"/>
              <a:t>Lstm</a:t>
            </a:r>
            <a:r>
              <a:rPr lang="zh-CN" altLang="en-US" dirty="0"/>
              <a:t>的输出的隐藏层的节点信息，</a:t>
            </a:r>
            <a:r>
              <a:rPr lang="en-US" altLang="zh-CN" dirty="0"/>
              <a:t>B</a:t>
            </a:r>
            <a:r>
              <a:rPr lang="zh-CN" altLang="en-US" dirty="0"/>
              <a:t>就是输入的图像，</a:t>
            </a:r>
            <a:r>
              <a:rPr lang="en-US" altLang="zh-CN" dirty="0"/>
              <a:t>theta</a:t>
            </a:r>
            <a:r>
              <a:rPr lang="zh-CN" altLang="en-US" dirty="0"/>
              <a:t>就是网络的参数</a:t>
            </a:r>
            <a:endParaRPr lang="en-US" altLang="zh-CN" dirty="0"/>
          </a:p>
          <a:p>
            <a:r>
              <a:rPr lang="en-US" altLang="zh-CN" dirty="0"/>
              <a:t>I</a:t>
            </a:r>
            <a:r>
              <a:rPr lang="zh-CN" altLang="en-US" dirty="0"/>
              <a:t>之后 作为输入和</a:t>
            </a:r>
            <a:r>
              <a:rPr lang="en-US" altLang="zh-CN" dirty="0"/>
              <a:t>h</a:t>
            </a:r>
            <a:r>
              <a:rPr lang="zh-CN" altLang="en-US" dirty="0"/>
              <a:t>作为输入都进行了上采样，用的是双线性插值的方法</a:t>
            </a:r>
            <a:endParaRPr lang="en-US" altLang="zh-CN" dirty="0"/>
          </a:p>
          <a:p>
            <a:r>
              <a:rPr lang="zh-CN" altLang="en-US" dirty="0"/>
              <a:t>一对图片可以通过网络三次，变相的增加了训练集。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118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672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924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404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(a)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模板固定，构建了图像金字塔。但是单个模板的性能可能较差。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(b)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图像固定，训练了金字塔模板。不同模板虽然可以很好的把握不同分辨率的信息，但是这些模板可能不能覆盖实际当中的所有目标尺度。同时，训练的时候，可能某一尺度会缺少训练样本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比如训练大尺度模板可能缺少大的人脸作为正样本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作者将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进行结合。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为了进一步检测更小的人脸，文章利用了额外的上下文信息，如图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同时进一步的利用了多层特征的融合，如图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812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人识别人脸的实验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左图： 直观来看，扩大感受野范围，可以有效帮助识别“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人脸；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对于大的人脸，这点影响不是很大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右图： 仅仅采用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倍感受野不能充分把握尺度变化，文章采用固定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像素的感受野效果则不错。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增加更多的上下文信息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感受野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有助于检测；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对于小人脸，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483x483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的感受野造成了性能下降，作者通过对比训练和测试性能认为是过拟合；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对于大的人脸，更大的感受野带来的提升已经不是很明显。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结论：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不同尺度目标检测都使用同样大小的感受野，即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291x291.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236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不同级别特征融合是检测小目标的关键，对于大目标效果就不是很明显了。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实验现象：</a:t>
            </a:r>
            <a:r>
              <a:rPr lang="en-US" altLang="zh-CN" dirty="0"/>
              <a:t>(1) </a:t>
            </a:r>
            <a:r>
              <a:rPr lang="zh-CN" altLang="en-US" dirty="0"/>
              <a:t>对于小人脸</a:t>
            </a:r>
            <a:r>
              <a:rPr lang="en-US" altLang="zh-CN" dirty="0"/>
              <a:t>(25x20)</a:t>
            </a:r>
            <a:r>
              <a:rPr lang="zh-CN" altLang="en-US" dirty="0"/>
              <a:t>，中等尺寸的模板</a:t>
            </a:r>
            <a:r>
              <a:rPr lang="en-US" altLang="zh-CN" dirty="0"/>
              <a:t>(50x40)</a:t>
            </a:r>
            <a:r>
              <a:rPr lang="zh-CN" altLang="en-US" dirty="0"/>
              <a:t>可以明显提升性能；</a:t>
            </a:r>
            <a:r>
              <a:rPr lang="en-US" altLang="zh-CN" dirty="0"/>
              <a:t>(2) </a:t>
            </a:r>
            <a:r>
              <a:rPr lang="zh-CN" altLang="en-US" dirty="0"/>
              <a:t>对于大人脸</a:t>
            </a:r>
            <a:r>
              <a:rPr lang="en-US" altLang="zh-CN" dirty="0"/>
              <a:t>(250x200)</a:t>
            </a:r>
            <a:r>
              <a:rPr lang="zh-CN" altLang="en-US" dirty="0"/>
              <a:t>，中等尺寸的模板</a:t>
            </a:r>
            <a:r>
              <a:rPr lang="en-US" altLang="zh-CN" dirty="0"/>
              <a:t>(125x100)</a:t>
            </a:r>
            <a:r>
              <a:rPr lang="zh-CN" altLang="en-US" dirty="0"/>
              <a:t>同样可以提升性能；提出问题： 为什么对于大人脸，大尺寸模板反而不能获得更好地表现？原因猜测： 模型是从</a:t>
            </a:r>
            <a:r>
              <a:rPr lang="en-US" altLang="zh-CN" dirty="0"/>
              <a:t>ImageNet</a:t>
            </a:r>
            <a:r>
              <a:rPr lang="zh-CN" altLang="en-US" dirty="0"/>
              <a:t>上</a:t>
            </a:r>
            <a:r>
              <a:rPr lang="en-US" altLang="zh-CN" dirty="0"/>
              <a:t>finetune</a:t>
            </a:r>
            <a:r>
              <a:rPr lang="zh-CN" altLang="en-US" dirty="0"/>
              <a:t>得到的，而</a:t>
            </a:r>
            <a:r>
              <a:rPr lang="en-US" altLang="zh-CN" dirty="0"/>
              <a:t>ImageNet</a:t>
            </a:r>
            <a:r>
              <a:rPr lang="zh-CN" altLang="en-US" dirty="0"/>
              <a:t>上</a:t>
            </a:r>
            <a:r>
              <a:rPr lang="en-US" altLang="zh-CN" dirty="0"/>
              <a:t>80%</a:t>
            </a:r>
            <a:r>
              <a:rPr lang="zh-CN" altLang="en-US" dirty="0"/>
              <a:t>的目标尺寸分布在</a:t>
            </a:r>
            <a:r>
              <a:rPr lang="en-US" altLang="zh-CN" dirty="0"/>
              <a:t>40~140</a:t>
            </a:r>
            <a:r>
              <a:rPr lang="zh-CN" altLang="en-US" dirty="0"/>
              <a:t>像素，这很可能导致模型更偏爱识别这个范围内的目标。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67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(1) </a:t>
            </a:r>
            <a:r>
              <a:rPr lang="zh-CN" altLang="en-US" dirty="0"/>
              <a:t>将原始图像以 </a:t>
            </a:r>
            <a:r>
              <a:rPr lang="en-US" altLang="zh-CN" dirty="0"/>
              <a:t>√2/2</a:t>
            </a:r>
            <a:r>
              <a:rPr lang="zh-CN" altLang="en-US" dirty="0"/>
              <a:t>的缩放系数，构建一个图像金字塔。</a:t>
            </a:r>
            <a:r>
              <a:rPr lang="en-US" altLang="zh-CN" dirty="0"/>
              <a:t>(</a:t>
            </a:r>
            <a:r>
              <a:rPr lang="zh-CN" altLang="en-US" dirty="0"/>
              <a:t>具体要构建多少金字塔，由输入图像大小以及最大模板尺寸决定</a:t>
            </a:r>
            <a:r>
              <a:rPr lang="en-US" altLang="zh-CN" dirty="0"/>
              <a:t>)(2) </a:t>
            </a:r>
            <a:r>
              <a:rPr lang="zh-CN" altLang="en-US" dirty="0"/>
              <a:t>依次处理每一张金字塔图像。每一张输入图像都会得到 </a:t>
            </a:r>
            <a:r>
              <a:rPr lang="en-US" altLang="zh-CN" dirty="0"/>
              <a:t>n×n×125</a:t>
            </a:r>
            <a:r>
              <a:rPr lang="zh-CN" altLang="en-US" dirty="0"/>
              <a:t>的输出，对应</a:t>
            </a:r>
            <a:r>
              <a:rPr lang="en-US" altLang="zh-CN" dirty="0"/>
              <a:t>25</a:t>
            </a:r>
            <a:r>
              <a:rPr lang="zh-CN" altLang="en-US" dirty="0"/>
              <a:t>种不同尺寸的模板</a:t>
            </a:r>
            <a:r>
              <a:rPr lang="en-US" altLang="zh-CN" dirty="0"/>
              <a:t>(</a:t>
            </a:r>
            <a:r>
              <a:rPr lang="zh-CN" altLang="en-US" dirty="0"/>
              <a:t>类似于</a:t>
            </a:r>
            <a:r>
              <a:rPr lang="en-US" altLang="zh-CN" dirty="0"/>
              <a:t>R-CNN</a:t>
            </a:r>
            <a:r>
              <a:rPr lang="zh-CN" altLang="en-US" dirty="0"/>
              <a:t>或者</a:t>
            </a:r>
            <a:r>
              <a:rPr lang="en-US" altLang="zh-CN" dirty="0"/>
              <a:t>YOLO</a:t>
            </a:r>
            <a:r>
              <a:rPr lang="zh-CN" altLang="en-US" dirty="0"/>
              <a:t>中的</a:t>
            </a:r>
            <a:r>
              <a:rPr lang="en-US" altLang="zh-CN" dirty="0"/>
              <a:t>anchor)</a:t>
            </a:r>
            <a:r>
              <a:rPr lang="zh-CN" altLang="en-US" dirty="0"/>
              <a:t>。 重点来了， 并不是</a:t>
            </a:r>
            <a:r>
              <a:rPr lang="en-US" altLang="zh-CN" dirty="0"/>
              <a:t>25</a:t>
            </a:r>
            <a:r>
              <a:rPr lang="zh-CN" altLang="en-US" dirty="0"/>
              <a:t>种模板都会使用，针对不同的输入图像分辨率以及待检测目标大小，只会从中选一部分来使用。具体地：如果图像变小了</a:t>
            </a:r>
            <a:r>
              <a:rPr lang="en-US" altLang="zh-CN" dirty="0"/>
              <a:t>(</a:t>
            </a:r>
            <a:r>
              <a:rPr lang="zh-CN" altLang="en-US" dirty="0"/>
              <a:t>检测大目标</a:t>
            </a:r>
            <a:r>
              <a:rPr lang="en-US" altLang="zh-CN" dirty="0"/>
              <a:t>)</a:t>
            </a:r>
            <a:r>
              <a:rPr lang="zh-CN" altLang="en-US" dirty="0"/>
              <a:t>，则只使用编号</a:t>
            </a:r>
            <a:r>
              <a:rPr lang="en-US" altLang="zh-CN" dirty="0"/>
              <a:t>5-12</a:t>
            </a:r>
            <a:r>
              <a:rPr lang="zh-CN" altLang="en-US" dirty="0"/>
              <a:t>的针对</a:t>
            </a:r>
            <a:r>
              <a:rPr lang="en-US" altLang="zh-CN" dirty="0"/>
              <a:t>1X</a:t>
            </a:r>
            <a:r>
              <a:rPr lang="zh-CN" altLang="en-US" dirty="0"/>
              <a:t>分辨率的模板；如果图像变大了</a:t>
            </a:r>
            <a:r>
              <a:rPr lang="en-US" altLang="zh-CN" dirty="0"/>
              <a:t>(</a:t>
            </a:r>
            <a:r>
              <a:rPr lang="zh-CN" altLang="en-US" dirty="0"/>
              <a:t>检测小目标</a:t>
            </a:r>
            <a:r>
              <a:rPr lang="en-US" altLang="zh-CN" dirty="0"/>
              <a:t>)</a:t>
            </a:r>
            <a:r>
              <a:rPr lang="zh-CN" altLang="en-US" dirty="0"/>
              <a:t>，则使用编号</a:t>
            </a:r>
            <a:r>
              <a:rPr lang="en-US" altLang="zh-CN" dirty="0"/>
              <a:t>5-12</a:t>
            </a:r>
            <a:r>
              <a:rPr lang="zh-CN" altLang="en-US" dirty="0"/>
              <a:t>和</a:t>
            </a:r>
            <a:r>
              <a:rPr lang="en-US" altLang="zh-CN" dirty="0"/>
              <a:t>19-25</a:t>
            </a:r>
            <a:r>
              <a:rPr lang="zh-CN" altLang="en-US" dirty="0"/>
              <a:t>的模板；</a:t>
            </a:r>
            <a:r>
              <a:rPr lang="en-US" altLang="zh-CN" dirty="0"/>
              <a:t>(3) </a:t>
            </a:r>
            <a:r>
              <a:rPr lang="zh-CN" altLang="en-US" dirty="0"/>
              <a:t>根据一定阈值，在不同模板对应的</a:t>
            </a:r>
            <a:r>
              <a:rPr lang="en-US" altLang="zh-CN" dirty="0"/>
              <a:t>feature map</a:t>
            </a:r>
            <a:r>
              <a:rPr lang="zh-CN" altLang="en-US" dirty="0"/>
              <a:t>上选出目标，并进行</a:t>
            </a:r>
            <a:r>
              <a:rPr lang="en-US" altLang="zh-CN" dirty="0" err="1"/>
              <a:t>boundingbox</a:t>
            </a:r>
            <a:r>
              <a:rPr lang="zh-CN" altLang="en-US" dirty="0"/>
              <a:t>矫正，最后使用</a:t>
            </a:r>
            <a:r>
              <a:rPr lang="en-US" altLang="zh-CN" dirty="0"/>
              <a:t>NMS</a:t>
            </a:r>
            <a:r>
              <a:rPr lang="zh-CN" altLang="en-US" dirty="0"/>
              <a:t>融合。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324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149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Cvpr2018 </a:t>
            </a:r>
            <a:r>
              <a:rPr lang="zh-CN" altLang="en-US" dirty="0"/>
              <a:t>港中文，腾讯优图，旷视一起发的一篇</a:t>
            </a:r>
            <a:endParaRPr lang="en-US" altLang="zh-CN" dirty="0"/>
          </a:p>
          <a:p>
            <a:r>
              <a:rPr lang="en-US" altLang="zh-CN" dirty="0"/>
              <a:t>Cvpr2018</a:t>
            </a:r>
            <a:r>
              <a:rPr lang="zh-CN" altLang="en-US" dirty="0"/>
              <a:t>有好几篇关于</a:t>
            </a:r>
            <a:r>
              <a:rPr lang="en-US" altLang="zh-CN" dirty="0"/>
              <a:t>deblur</a:t>
            </a:r>
            <a:r>
              <a:rPr lang="zh-CN" altLang="en-US" dirty="0"/>
              <a:t>的论文，查看了各篇论文的效果，这篇论文的效果是最好的。</a:t>
            </a:r>
            <a:endParaRPr lang="en-US" altLang="zh-CN" dirty="0"/>
          </a:p>
          <a:p>
            <a:r>
              <a:rPr lang="en-US" altLang="zh-CN" dirty="0"/>
              <a:t>Scale-recurrent </a:t>
            </a:r>
            <a:r>
              <a:rPr lang="zh-CN" altLang="en-US" dirty="0"/>
              <a:t>就是有循环利用权值参数，来减少参数，因为每个尺度要解决的问题是一样的，所以可以共享参数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495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模糊：运动，失焦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传统方法是通过对模糊的原理进行简化和建模，也就相当于利用卷积核处理图片，这样来还原图像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现在端到端的学习方法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encoder-decoder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网络，是一个对称网络，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编码部分相当于提取特征，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部分相当于转化为另外成另外一张图片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multi-scale network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多尺度网络，就是输入是多尺度的，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这个图是由粗到细的训练，从小尺度的图像开始，然后再到大尺度的图像。简化了训练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扩张网络，扩大了网络的核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就是这篇文章提出的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894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三个是相似的，所以我们只看一个，细细品味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02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148967" y="2418592"/>
            <a:ext cx="4388530" cy="558799"/>
          </a:xfrm>
        </p:spPr>
        <p:txBody>
          <a:bodyPr anchor="t" anchorCtr="0">
            <a:normAutofit/>
          </a:bodyPr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303689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148967" y="1130300"/>
            <a:ext cx="4388530" cy="128829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303689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48967" y="3341902"/>
            <a:ext cx="438853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rgbClr val="303689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48967" y="3638173"/>
            <a:ext cx="438853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rgbClr val="303689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47" name="Freeform 47"/>
          <p:cNvSpPr>
            <a:spLocks/>
          </p:cNvSpPr>
          <p:nvPr userDrawn="1"/>
        </p:nvSpPr>
        <p:spPr bwMode="auto">
          <a:xfrm>
            <a:off x="-1588" y="4826208"/>
            <a:ext cx="12206288" cy="2449512"/>
          </a:xfrm>
          <a:custGeom>
            <a:avLst/>
            <a:gdLst>
              <a:gd name="T0" fmla="*/ 7689 w 7689"/>
              <a:gd name="T1" fmla="*/ 1543 h 1543"/>
              <a:gd name="T2" fmla="*/ 7689 w 7689"/>
              <a:gd name="T3" fmla="*/ 1485 h 1543"/>
              <a:gd name="T4" fmla="*/ 4821 w 7689"/>
              <a:gd name="T5" fmla="*/ 568 h 1543"/>
              <a:gd name="T6" fmla="*/ 3065 w 7689"/>
              <a:gd name="T7" fmla="*/ 0 h 1543"/>
              <a:gd name="T8" fmla="*/ 582 w 7689"/>
              <a:gd name="T9" fmla="*/ 597 h 1543"/>
              <a:gd name="T10" fmla="*/ 0 w 7689"/>
              <a:gd name="T11" fmla="*/ 717 h 1543"/>
              <a:gd name="T12" fmla="*/ 0 w 7689"/>
              <a:gd name="T13" fmla="*/ 1543 h 1543"/>
              <a:gd name="T14" fmla="*/ 7689 w 7689"/>
              <a:gd name="T15" fmla="*/ 1543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9" h="1543">
                <a:moveTo>
                  <a:pt x="7689" y="1543"/>
                </a:moveTo>
                <a:lnTo>
                  <a:pt x="7689" y="1485"/>
                </a:lnTo>
                <a:lnTo>
                  <a:pt x="4821" y="568"/>
                </a:lnTo>
                <a:lnTo>
                  <a:pt x="3065" y="0"/>
                </a:lnTo>
                <a:lnTo>
                  <a:pt x="582" y="597"/>
                </a:lnTo>
                <a:lnTo>
                  <a:pt x="0" y="717"/>
                </a:lnTo>
                <a:lnTo>
                  <a:pt x="0" y="1543"/>
                </a:lnTo>
                <a:lnTo>
                  <a:pt x="7689" y="154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9590" y="2193006"/>
            <a:ext cx="5627192" cy="3520559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 flipH="1">
            <a:off x="1148967" y="5700865"/>
            <a:ext cx="9894066" cy="0"/>
          </a:xfrm>
          <a:prstGeom prst="line">
            <a:avLst/>
          </a:prstGeom>
          <a:ln>
            <a:solidFill>
              <a:srgbClr val="3036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0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 userDrawn="1"/>
        </p:nvSpPr>
        <p:spPr>
          <a:xfrm>
            <a:off x="0" y="0"/>
            <a:ext cx="12192000" cy="2539717"/>
          </a:xfrm>
          <a:prstGeom prst="rect">
            <a:avLst/>
          </a:prstGeom>
          <a:solidFill>
            <a:srgbClr val="DA3C4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0" y="2492959"/>
            <a:ext cx="12192000" cy="442578"/>
          </a:xfrm>
          <a:prstGeom prst="rect">
            <a:avLst/>
          </a:prstGeom>
          <a:solidFill>
            <a:srgbClr val="303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82696" y="3271666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82696" y="1561343"/>
            <a:ext cx="4535055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3866" y="562118"/>
            <a:ext cx="3096737" cy="19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07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137478" y="3040014"/>
            <a:ext cx="3917045" cy="1153597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rgbClr val="303689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137477" y="4251833"/>
            <a:ext cx="391704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rgbClr val="303689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137477" y="4567467"/>
            <a:ext cx="391704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rgbClr val="303689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47632" y="1102592"/>
            <a:ext cx="3096737" cy="19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369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095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03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75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igcode.fudan.edu.cn/drawingboard/index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FB32-8EC9-6A4E-9B61-E470EA92A176}"/>
              </a:ext>
            </a:extLst>
          </p:cNvPr>
          <p:cNvSpPr txBox="1">
            <a:spLocks/>
          </p:cNvSpPr>
          <p:nvPr/>
        </p:nvSpPr>
        <p:spPr>
          <a:xfrm>
            <a:off x="1524000" y="2619455"/>
            <a:ext cx="9144000" cy="79201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Image Processing Project</a:t>
            </a: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9F9CC6E2-182E-FA44-8E78-0FC4AC0EFCC0}"/>
              </a:ext>
            </a:extLst>
          </p:cNvPr>
          <p:cNvSpPr txBox="1">
            <a:spLocks/>
          </p:cNvSpPr>
          <p:nvPr/>
        </p:nvSpPr>
        <p:spPr>
          <a:xfrm>
            <a:off x="1524000" y="394253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dirty="0">
                <a:latin typeface="微软雅黑 Light" panose="020B0502040204020203" charset="-122"/>
                <a:ea typeface="微软雅黑 Light" panose="020B0502040204020203" charset="-122"/>
              </a:rPr>
              <a:t>张晓欣</a:t>
            </a:r>
            <a:endParaRPr lang="zh-CN" altLang="en-US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746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A1E1A-1166-4575-8421-45A9BB8A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2.Finding Tiny Faces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02E60E-9CC9-44CA-98E7-51C254496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9A5217-F317-4E80-BC63-A044252BDC71}"/>
              </a:ext>
            </a:extLst>
          </p:cNvPr>
          <p:cNvSpPr txBox="1"/>
          <p:nvPr/>
        </p:nvSpPr>
        <p:spPr>
          <a:xfrm>
            <a:off x="669924" y="1524000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Result:</a:t>
            </a:r>
            <a:endParaRPr lang="zh-CN" altLang="en-US" sz="3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4CAC57-BC7C-4DA0-ABC1-A742A8C91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696" y="2246532"/>
            <a:ext cx="6221077" cy="399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34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FB32-8EC9-6A4E-9B61-E470EA92A176}"/>
              </a:ext>
            </a:extLst>
          </p:cNvPr>
          <p:cNvSpPr txBox="1">
            <a:spLocks/>
          </p:cNvSpPr>
          <p:nvPr/>
        </p:nvSpPr>
        <p:spPr>
          <a:xfrm>
            <a:off x="1524000" y="2619455"/>
            <a:ext cx="9105900" cy="170489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5400" dirty="0"/>
              <a:t>Scale-recurrent Network for Deep Image Deblurring </a:t>
            </a:r>
            <a:endParaRPr lang="en-US" sz="5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6483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C366B-2C03-43FB-9471-B9BF1F77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Scale-recurrent Network for Deep Image Deblurring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DA112B-F08C-4CCE-93E0-0363AE53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94D0F2D-0D75-459B-9599-DA661588A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395412"/>
            <a:ext cx="10496550" cy="40671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1F2CA6C-81E7-48BF-8F4E-8C28CD1DA98E}"/>
              </a:ext>
            </a:extLst>
          </p:cNvPr>
          <p:cNvSpPr/>
          <p:nvPr/>
        </p:nvSpPr>
        <p:spPr>
          <a:xfrm>
            <a:off x="1078447" y="5829299"/>
            <a:ext cx="9969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lphaLcParenBoth"/>
            </a:pPr>
            <a:r>
              <a:rPr lang="en-US" altLang="zh-CN" dirty="0"/>
              <a:t>U-Net or encoder-decoder network                  (b) Multi-scale or cascaded refinement network</a:t>
            </a:r>
          </a:p>
          <a:p>
            <a:r>
              <a:rPr lang="en-US" altLang="zh-CN" dirty="0"/>
              <a:t>(c) Dilated convolutional network                           (d) Scale-recurrent network (SRN)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0874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C366B-2C03-43FB-9471-B9BF1F77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Scale-recurrent Network for Deep Image Deblurring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DA112B-F08C-4CCE-93E0-0363AE53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8A3D16-0894-43E9-8AAE-076773679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342" y="1162050"/>
            <a:ext cx="99917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26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6D445-015A-4D6E-BB0C-D4196C5F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Scale-recurrent Network for Deep Image Deblurring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640739-D894-42F1-9D60-7F2F9FFC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053CFC-0B02-40FF-B97A-4A477D71E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34" y="2464197"/>
            <a:ext cx="10048875" cy="30765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D59FDAB-0E37-4EF0-BCC2-1E8BA7512188}"/>
              </a:ext>
            </a:extLst>
          </p:cNvPr>
          <p:cNvSpPr/>
          <p:nvPr/>
        </p:nvSpPr>
        <p:spPr>
          <a:xfrm>
            <a:off x="2935587" y="2171303"/>
            <a:ext cx="2859087" cy="1551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E1EF450-C698-4A4A-B80B-DB6D11D3FE3C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3459162" y="1764506"/>
            <a:ext cx="905969" cy="4067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73399C7-54EF-4E85-AA7B-2A5FEBF955F6}"/>
              </a:ext>
            </a:extLst>
          </p:cNvPr>
          <p:cNvSpPr txBox="1"/>
          <p:nvPr/>
        </p:nvSpPr>
        <p:spPr>
          <a:xfrm>
            <a:off x="2207858" y="1241286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Encoder Block</a:t>
            </a:r>
            <a:endParaRPr lang="zh-CN" altLang="en-US" sz="28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A7328E2-D22F-4A6A-B3DF-6E50FFA7F13B}"/>
              </a:ext>
            </a:extLst>
          </p:cNvPr>
          <p:cNvSpPr/>
          <p:nvPr/>
        </p:nvSpPr>
        <p:spPr>
          <a:xfrm>
            <a:off x="6397328" y="2179798"/>
            <a:ext cx="2715425" cy="1551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07C81109-9FA4-4919-9102-E0E78B36DE0A}"/>
              </a:ext>
            </a:extLst>
          </p:cNvPr>
          <p:cNvCxnSpPr>
            <a:cxnSpLocks/>
            <a:stCxn id="12" idx="0"/>
            <a:endCxn id="15" idx="2"/>
          </p:cNvCxnSpPr>
          <p:nvPr/>
        </p:nvCxnSpPr>
        <p:spPr>
          <a:xfrm flipV="1">
            <a:off x="7755041" y="1764506"/>
            <a:ext cx="549956" cy="4152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1AB0A6F-6427-479F-A540-495F5FEF0A4A}"/>
              </a:ext>
            </a:extLst>
          </p:cNvPr>
          <p:cNvSpPr txBox="1"/>
          <p:nvPr/>
        </p:nvSpPr>
        <p:spPr>
          <a:xfrm>
            <a:off x="7043273" y="1241286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Decoder Block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80212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6D445-015A-4D6E-BB0C-D4196C5F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Scale-recurrent Network for Deep Image Deblurring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640739-D894-42F1-9D60-7F2F9FFC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E4780F-6840-4776-A050-3B1F3B68A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04" y="1617981"/>
            <a:ext cx="10496550" cy="39814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3CE9AEF-ACAA-4112-AE06-FC8AFF3B9647}"/>
              </a:ext>
            </a:extLst>
          </p:cNvPr>
          <p:cNvSpPr/>
          <p:nvPr/>
        </p:nvSpPr>
        <p:spPr>
          <a:xfrm>
            <a:off x="846930" y="2067719"/>
            <a:ext cx="1328234" cy="3776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5A7BFA-A1D6-4CC3-B955-324C8AE36527}"/>
              </a:ext>
            </a:extLst>
          </p:cNvPr>
          <p:cNvSpPr/>
          <p:nvPr/>
        </p:nvSpPr>
        <p:spPr>
          <a:xfrm>
            <a:off x="5762626" y="2067719"/>
            <a:ext cx="666748" cy="3402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AE2296-E187-419D-B34C-BEACE9D00CFD}"/>
              </a:ext>
            </a:extLst>
          </p:cNvPr>
          <p:cNvSpPr txBox="1"/>
          <p:nvPr/>
        </p:nvSpPr>
        <p:spPr>
          <a:xfrm>
            <a:off x="5370230" y="1248649"/>
            <a:ext cx="1449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Conv. LSTM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6CBBD88-D900-4643-A5C3-A6A447538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160" y="5928130"/>
            <a:ext cx="5101439" cy="624666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B94ABF0-5627-44D8-A17D-0E386AB51827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H="1" flipV="1">
            <a:off x="6095205" y="1617981"/>
            <a:ext cx="795" cy="44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460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6D445-015A-4D6E-BB0C-D4196C5F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Scale-recurrent Network for Deep Image Deblurring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640739-D894-42F1-9D60-7F2F9FFC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ABE935-D16E-4F88-9280-8BEDE06B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100138"/>
            <a:ext cx="9829800" cy="35314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AC2C4C-6DCB-4474-ABA7-718B7626D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4631636"/>
            <a:ext cx="98107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74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6D445-015A-4D6E-BB0C-D4196C5F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Scale-recurrent Network for Deep Image Deblurring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640739-D894-42F1-9D60-7F2F9FFC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22B1C5-06E2-4C7E-8946-ACD2AD00D3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2189381"/>
            <a:ext cx="2744570" cy="27445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521DB5-F513-4A43-955C-0F38557983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494" y="2189381"/>
            <a:ext cx="2744570" cy="27445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7C0046D-ACA7-4989-8C6E-A0FBEBADE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591" y="1813253"/>
            <a:ext cx="3041409" cy="33718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2335967-CF26-4804-8E17-7478CC5E6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182" y="1813253"/>
            <a:ext cx="3041409" cy="33718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1E3187E-A40C-4C3D-A4DC-D001AB1285A9}"/>
              </a:ext>
            </a:extLst>
          </p:cNvPr>
          <p:cNvSpPr txBox="1"/>
          <p:nvPr/>
        </p:nvSpPr>
        <p:spPr>
          <a:xfrm>
            <a:off x="669924" y="1219200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Result: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5800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26D445-015A-4D6E-BB0C-D4196C5F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Scale-recurrent Network for Deep Image Deblurring 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B640739-D894-42F1-9D60-7F2F9FFC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E79B58-84C0-454B-AF80-B97906F20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4" y="1028700"/>
            <a:ext cx="4457700" cy="2857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872DD72-F92D-417F-9D47-8CDE2A0F2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9" y="1028700"/>
            <a:ext cx="4457700" cy="28575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573D651-371E-4C8F-A344-259C5914C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8" y="3883038"/>
            <a:ext cx="4466909" cy="297496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526E513-8933-4A49-82F4-7A88B834E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6" y="3883038"/>
            <a:ext cx="4457700" cy="296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94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BFA6EC4-438B-4C3A-95E8-8D91AAB3D9EF}"/>
              </a:ext>
            </a:extLst>
          </p:cNvPr>
          <p:cNvSpPr txBox="1"/>
          <p:nvPr/>
        </p:nvSpPr>
        <p:spPr>
          <a:xfrm>
            <a:off x="1730325" y="2875002"/>
            <a:ext cx="31005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/>
              <a:t>Content</a:t>
            </a:r>
            <a:endParaRPr lang="zh-CN" altLang="en-US" sz="6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DCD08E-3D94-4FC8-93B3-2A79C97E2540}"/>
              </a:ext>
            </a:extLst>
          </p:cNvPr>
          <p:cNvSpPr txBox="1"/>
          <p:nvPr/>
        </p:nvSpPr>
        <p:spPr>
          <a:xfrm>
            <a:off x="6299958" y="1005057"/>
            <a:ext cx="3607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1. Drawing Board</a:t>
            </a:r>
            <a:endParaRPr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5CFD4D-5C5C-48AF-84C7-A3D4495E7D30}"/>
              </a:ext>
            </a:extLst>
          </p:cNvPr>
          <p:cNvSpPr txBox="1"/>
          <p:nvPr/>
        </p:nvSpPr>
        <p:spPr>
          <a:xfrm>
            <a:off x="6300464" y="3105834"/>
            <a:ext cx="4264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2. Finding Tiny Faces</a:t>
            </a: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E273B6-81A8-4961-AF77-FC36CD1453A4}"/>
              </a:ext>
            </a:extLst>
          </p:cNvPr>
          <p:cNvSpPr txBox="1"/>
          <p:nvPr/>
        </p:nvSpPr>
        <p:spPr>
          <a:xfrm>
            <a:off x="6299958" y="5206612"/>
            <a:ext cx="4128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3. Image Deblurring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34146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FB32-8EC9-6A4E-9B61-E470EA92A176}"/>
              </a:ext>
            </a:extLst>
          </p:cNvPr>
          <p:cNvSpPr txBox="1">
            <a:spLocks/>
          </p:cNvSpPr>
          <p:nvPr/>
        </p:nvSpPr>
        <p:spPr>
          <a:xfrm>
            <a:off x="1524000" y="2619455"/>
            <a:ext cx="9144000" cy="79201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Drawing Board</a:t>
            </a:r>
          </a:p>
        </p:txBody>
      </p:sp>
    </p:spTree>
    <p:extLst>
      <p:ext uri="{BB962C8B-B14F-4D97-AF65-F5344CB8AC3E}">
        <p14:creationId xmlns:p14="http://schemas.microsoft.com/office/powerpoint/2010/main" val="216078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829F-3D7E-CF4A-8034-6E7712C9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1.Drawing Board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5B59119-7932-45D2-8A46-A85DB9A99265}"/>
              </a:ext>
            </a:extLst>
          </p:cNvPr>
          <p:cNvSpPr txBox="1"/>
          <p:nvPr/>
        </p:nvSpPr>
        <p:spPr>
          <a:xfrm>
            <a:off x="669924" y="1751945"/>
            <a:ext cx="1254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Tools: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3086FC-4DA6-409A-ADFE-4FFB1AAD266A}"/>
              </a:ext>
            </a:extLst>
          </p:cNvPr>
          <p:cNvSpPr txBox="1"/>
          <p:nvPr/>
        </p:nvSpPr>
        <p:spPr>
          <a:xfrm>
            <a:off x="1492585" y="2583361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fabric.js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13BDD5-EDC1-4FDA-834D-2601A66EC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5" y="1197510"/>
            <a:ext cx="5934118" cy="464780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4E42D34-CC15-4E46-A515-1583D9377D29}"/>
              </a:ext>
            </a:extLst>
          </p:cNvPr>
          <p:cNvSpPr txBox="1"/>
          <p:nvPr/>
        </p:nvSpPr>
        <p:spPr>
          <a:xfrm>
            <a:off x="669924" y="4521281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Url:</a:t>
            </a:r>
            <a:endParaRPr lang="zh-CN" altLang="en-US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0B9064-D67D-4DAB-BC3B-11E5A83F095D}"/>
              </a:ext>
            </a:extLst>
          </p:cNvPr>
          <p:cNvSpPr txBox="1"/>
          <p:nvPr/>
        </p:nvSpPr>
        <p:spPr>
          <a:xfrm>
            <a:off x="550097" y="5351810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4"/>
              </a:rPr>
              <a:t>http://bigcode.fudan.edu.cn/drawingboard/index.html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153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FB32-8EC9-6A4E-9B61-E470EA92A176}"/>
              </a:ext>
            </a:extLst>
          </p:cNvPr>
          <p:cNvSpPr txBox="1">
            <a:spLocks/>
          </p:cNvSpPr>
          <p:nvPr/>
        </p:nvSpPr>
        <p:spPr>
          <a:xfrm>
            <a:off x="1524000" y="2619455"/>
            <a:ext cx="9144000" cy="792015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Find</a:t>
            </a:r>
            <a:r>
              <a:rPr lang="en-US" altLang="zh-CN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ing</a:t>
            </a:r>
            <a:r>
              <a:rPr lang="en-US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Tiny Faces</a:t>
            </a:r>
          </a:p>
        </p:txBody>
      </p:sp>
    </p:spTree>
    <p:extLst>
      <p:ext uri="{BB962C8B-B14F-4D97-AF65-F5344CB8AC3E}">
        <p14:creationId xmlns:p14="http://schemas.microsoft.com/office/powerpoint/2010/main" val="315566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51844B-A3D7-4DF9-9C88-A0E15291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2.Finding Tiny Faces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C49C33-4679-4B5A-94DB-C6C720FC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E46C93-0923-489E-A6DD-FE8A0C190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42" y="1819275"/>
            <a:ext cx="10296525" cy="20764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8CB932D-522B-4C0F-BF7A-420A92DDD994}"/>
              </a:ext>
            </a:extLst>
          </p:cNvPr>
          <p:cNvSpPr txBox="1"/>
          <p:nvPr/>
        </p:nvSpPr>
        <p:spPr>
          <a:xfrm>
            <a:off x="946942" y="4200075"/>
            <a:ext cx="78614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a) a single-scale template on a image pyramid</a:t>
            </a:r>
          </a:p>
          <a:p>
            <a:r>
              <a:rPr lang="en-US" altLang="zh-CN" sz="2800" dirty="0"/>
              <a:t>b) different detectors for different object scales</a:t>
            </a:r>
          </a:p>
          <a:p>
            <a:r>
              <a:rPr lang="en-US" altLang="zh-CN" sz="2800" dirty="0"/>
              <a:t>c) Combine with a) and b)</a:t>
            </a:r>
          </a:p>
          <a:p>
            <a:r>
              <a:rPr lang="en-US" altLang="zh-CN" sz="2800" dirty="0"/>
              <a:t>d) c) with context</a:t>
            </a:r>
          </a:p>
          <a:p>
            <a:r>
              <a:rPr lang="en-US" altLang="zh-CN" sz="2800" dirty="0"/>
              <a:t>e) d) with features extracted from multiple layers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58848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A1E1A-1166-4575-8421-45A9BB8A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2.Finding Tiny Faces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02E60E-9CC9-44CA-98E7-51C254496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ACCB7B-1AA2-4817-9307-98E24CF6A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94" y="2535237"/>
            <a:ext cx="5054911" cy="25130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7EB7FD-E333-4637-A00C-9C81168B4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881" y="2201068"/>
            <a:ext cx="46958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54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A1E1A-1166-4575-8421-45A9BB8A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2.Finding Tiny Faces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02E60E-9CC9-44CA-98E7-51C254496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6FC227-D48F-4613-BC45-00056920B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2214562"/>
            <a:ext cx="6347708" cy="32337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03781A-2136-4461-9446-897DF99C8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998" y="2214562"/>
            <a:ext cx="5642315" cy="32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12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A1E1A-1166-4575-8421-45A9BB8A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2.Finding Tiny Faces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02E60E-9CC9-44CA-98E7-51C254496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3C6C05-9901-4B35-878B-2DA773890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28" y="1685550"/>
            <a:ext cx="10280553" cy="447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077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2dfa4072-8d51-44c5-98ae-30a704435769"/>
</p:tagLst>
</file>

<file path=ppt/theme/theme1.xml><?xml version="1.0" encoding="utf-8"?>
<a:theme xmlns:a="http://schemas.openxmlformats.org/drawingml/2006/main" name="主题5">
  <a:themeElements>
    <a:clrScheme name="地铁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03689"/>
      </a:accent1>
      <a:accent2>
        <a:srgbClr val="DA3C49"/>
      </a:accent2>
      <a:accent3>
        <a:srgbClr val="ACD9F2"/>
      </a:accent3>
      <a:accent4>
        <a:srgbClr val="CDD7DB"/>
      </a:accent4>
      <a:accent5>
        <a:srgbClr val="F0EFE0"/>
      </a:accent5>
      <a:accent6>
        <a:srgbClr val="215E8B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1004</Words>
  <Application>Microsoft Office PowerPoint</Application>
  <PresentationFormat>宽屏</PresentationFormat>
  <Paragraphs>103</Paragraphs>
  <Slides>18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等线</vt:lpstr>
      <vt:lpstr>微软雅黑</vt:lpstr>
      <vt:lpstr>微软雅黑</vt:lpstr>
      <vt:lpstr>微软雅黑 Light</vt:lpstr>
      <vt:lpstr>Arial</vt:lpstr>
      <vt:lpstr>Calibri</vt:lpstr>
      <vt:lpstr>Segoe UI Light</vt:lpstr>
      <vt:lpstr>主题5</vt:lpstr>
      <vt:lpstr>OfficePLUS</vt:lpstr>
      <vt:lpstr>PowerPoint 演示文稿</vt:lpstr>
      <vt:lpstr>PowerPoint 演示文稿</vt:lpstr>
      <vt:lpstr>PowerPoint 演示文稿</vt:lpstr>
      <vt:lpstr>1.Drawing Board</vt:lpstr>
      <vt:lpstr>PowerPoint 演示文稿</vt:lpstr>
      <vt:lpstr>2.Finding Tiny Faces</vt:lpstr>
      <vt:lpstr>2.Finding Tiny Faces</vt:lpstr>
      <vt:lpstr>2.Finding Tiny Faces</vt:lpstr>
      <vt:lpstr>2.Finding Tiny Faces</vt:lpstr>
      <vt:lpstr>2.Finding Tiny Faces</vt:lpstr>
      <vt:lpstr>PowerPoint 演示文稿</vt:lpstr>
      <vt:lpstr>3. Scale-recurrent Network for Deep Image Deblurring </vt:lpstr>
      <vt:lpstr>3. Scale-recurrent Network for Deep Image Deblurring </vt:lpstr>
      <vt:lpstr>3. Scale-recurrent Network for Deep Image Deblurring </vt:lpstr>
      <vt:lpstr>3. Scale-recurrent Network for Deep Image Deblurring </vt:lpstr>
      <vt:lpstr>3. Scale-recurrent Network for Deep Image Deblurring </vt:lpstr>
      <vt:lpstr>3. Scale-recurrent Network for Deep Image Deblurring </vt:lpstr>
      <vt:lpstr>3. Scale-recurrent Network for Deep Image Deblurring 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Attenton _</cp:lastModifiedBy>
  <cp:revision>157</cp:revision>
  <cp:lastPrinted>2017-12-07T16:00:00Z</cp:lastPrinted>
  <dcterms:created xsi:type="dcterms:W3CDTF">2017-12-07T16:00:00Z</dcterms:created>
  <dcterms:modified xsi:type="dcterms:W3CDTF">2018-12-25T10:35:10Z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2018-10-23T07:59:33.2016096Z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